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7" r:id="rId2"/>
    <p:sldId id="259" r:id="rId3"/>
    <p:sldId id="261" r:id="rId4"/>
    <p:sldId id="263" r:id="rId5"/>
    <p:sldId id="265"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82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87F334-9F41-4A24-A85A-DFABE040CF48}" type="datetimeFigureOut">
              <a:rPr lang="en-US" smtClean="0"/>
              <a:t>6/9/2018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E1C149-12A5-461C-A708-BE316C079F6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After strategic managers have scanned the natural, societal, and task environments and identified a number of likely external factors for their particular corporation, they may want to refine their analysis of these factors by using a form such as that given in </a:t>
            </a:r>
            <a:r>
              <a:rPr lang="en-US" sz="1200" b="1" i="0" u="none" strike="noStrike" kern="1200" baseline="0" dirty="0">
                <a:solidFill>
                  <a:schemeClr val="tx1"/>
                </a:solidFill>
                <a:latin typeface="+mn-lt"/>
                <a:ea typeface="+mn-ea"/>
                <a:cs typeface="+mn-cs"/>
              </a:rPr>
              <a:t>Table 4–5.</a:t>
            </a:r>
          </a:p>
          <a:p>
            <a:r>
              <a:rPr lang="en-US" dirty="0"/>
              <a:t>As an example of this procedure, </a:t>
            </a:r>
            <a:r>
              <a:rPr lang="en-US" b="1" dirty="0"/>
              <a:t>Table 4–5 </a:t>
            </a:r>
            <a:r>
              <a:rPr lang="en-US" dirty="0"/>
              <a:t>includes a number of external factors for</a:t>
            </a:r>
            <a:r>
              <a:rPr lang="en-US" baseline="0" dirty="0"/>
              <a:t> </a:t>
            </a:r>
            <a:r>
              <a:rPr lang="en-US" dirty="0"/>
              <a:t>Maytag Corporation with corresponding weights, ratings, and weighted scores provided. This table is appropriate for 1995, long before Maytag was acquired by Whirlpool. Note that Maytag’s total weight was 3.15, meaning that the corporation was slightly above average in the major home appliance industry at that time.</a:t>
            </a:r>
          </a:p>
        </p:txBody>
      </p:sp>
      <p:sp>
        <p:nvSpPr>
          <p:cNvPr id="4" name="Slide Number Placeholder 3"/>
          <p:cNvSpPr>
            <a:spLocks noGrp="1"/>
          </p:cNvSpPr>
          <p:nvPr>
            <p:ph type="sldNum" sz="quarter" idx="10"/>
          </p:nvPr>
        </p:nvSpPr>
        <p:spPr/>
        <p:txBody>
          <a:bodyPr/>
          <a:lstStyle/>
          <a:p>
            <a:fld id="{BEDF6FCA-8189-4B33-BBB6-90EB11C90991}" type="slidenum">
              <a:rPr lang="en-US" smtClean="0"/>
              <a:pPr/>
              <a:t>1</a:t>
            </a:fld>
            <a:endParaRPr lang="en-US"/>
          </a:p>
        </p:txBody>
      </p:sp>
    </p:spTree>
    <p:extLst>
      <p:ext uri="{BB962C8B-B14F-4D97-AF65-F5344CB8AC3E}">
        <p14:creationId xmlns:p14="http://schemas.microsoft.com/office/powerpoint/2010/main" xmlns="" val="3816320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VRIO framework (</a:t>
            </a:r>
            <a:r>
              <a:rPr lang="en-US" b="0" dirty="0"/>
              <a:t>Value, Rareness, Imitability, and Organization</a:t>
            </a:r>
            <a:r>
              <a:rPr lang="en-US" dirty="0"/>
              <a:t>) to</a:t>
            </a:r>
            <a:r>
              <a:rPr lang="en-US" baseline="0" dirty="0"/>
              <a:t> </a:t>
            </a:r>
            <a:r>
              <a:rPr lang="en-US" dirty="0"/>
              <a:t>assess the importance of each of the factors that might be considered strengths. </a:t>
            </a:r>
            <a:br>
              <a:rPr lang="en-US" dirty="0"/>
            </a:b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xmlns="" val="1802480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2595425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3135961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55CF93-80F8-458E-BA45-9362DBDE94DE}" type="datetimeFigureOut">
              <a:rPr lang="en-US" smtClean="0"/>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5CF93-80F8-458E-BA45-9362DBDE94DE}" type="datetimeFigureOut">
              <a:rPr lang="en-US" smtClean="0"/>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55CF93-80F8-458E-BA45-9362DBDE94DE}" type="datetimeFigureOut">
              <a:rPr lang="en-US" smtClean="0"/>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55CF93-80F8-458E-BA45-9362DBDE94DE}" type="datetimeFigureOut">
              <a:rPr lang="en-US" smtClean="0"/>
              <a:t>6/9/2018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55CF93-80F8-458E-BA45-9362DBDE94DE}" type="datetimeFigureOut">
              <a:rPr lang="en-US" smtClean="0"/>
              <a:t>6/9/2018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55CF93-80F8-458E-BA45-9362DBDE94DE}" type="datetimeFigureOut">
              <a:rPr lang="en-US" smtClean="0"/>
              <a:t>6/9/2018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55CF93-80F8-458E-BA45-9362DBDE94DE}" type="datetimeFigureOut">
              <a:rPr lang="en-US" smtClean="0"/>
              <a:t>6/9/2018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55CF93-80F8-458E-BA45-9362DBDE94DE}" type="datetimeFigureOut">
              <a:rPr lang="en-US" smtClean="0"/>
              <a:t>6/9/2018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55CF93-80F8-458E-BA45-9362DBDE94DE}" type="datetimeFigureOut">
              <a:rPr lang="en-US" smtClean="0"/>
              <a:t>6/9/2018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5CF93-80F8-458E-BA45-9362DBDE94DE}" type="datetimeFigureOut">
              <a:rPr lang="en-US" smtClean="0"/>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5CF93-80F8-458E-BA45-9362DBDE94DE}" type="datetimeFigureOut">
              <a:rPr lang="en-US" smtClean="0"/>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315F6-D714-412C-B537-495ED4297C7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2"/>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0"/>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2"/>
            <a:ext cx="3124200" cy="473075"/>
          </a:xfrm>
          <a:prstGeom prst="rect">
            <a:avLst/>
          </a:prstGeom>
          <a:ln/>
        </p:spPr>
        <p:txBody>
          <a:bodyPr/>
          <a:lstStyle>
            <a:lvl1pPr>
              <a:defRPr/>
            </a:lvl1pPr>
          </a:lstStyle>
          <a:p>
            <a:pPr>
              <a:defRPr/>
            </a:pPr>
            <a:endParaRPr lang="en-US"/>
          </a:p>
          <a:p>
            <a:pPr>
              <a:defRPr/>
            </a:pPr>
            <a:r>
              <a:rPr lang="en-US"/>
              <a:t>Prentice Hall, Inc. </a:t>
            </a:r>
            <a:r>
              <a:rPr lang="en-US">
                <a:cs typeface="Arial" charset="0"/>
              </a:rPr>
              <a:t>©</a:t>
            </a:r>
            <a:r>
              <a:rPr lang="en-US"/>
              <a:t>2012</a:t>
            </a:r>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endParaRPr lang="en-US" altLang="en-US"/>
          </a:p>
          <a:p>
            <a:r>
              <a:rPr lang="en-US" altLang="en-US"/>
              <a:t>6-</a:t>
            </a:r>
            <a:fld id="{3F7BDD29-805B-4A33-B524-0AAFB0C357DE}" type="slidenum">
              <a:rPr lang="en-US" altLang="en-US"/>
              <a:pPr/>
              <a:t>‹#›</a:t>
            </a:fld>
            <a:endParaRPr lang="en-US" altLang="en-US"/>
          </a:p>
        </p:txBody>
      </p:sp>
    </p:spTree>
    <p:extLst>
      <p:ext uri="{BB962C8B-B14F-4D97-AF65-F5344CB8AC3E}">
        <p14:creationId xmlns:p14="http://schemas.microsoft.com/office/powerpoint/2010/main" xmlns="" val="3396923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55CF93-80F8-458E-BA45-9362DBDE94DE}" type="datetimeFigureOut">
              <a:rPr lang="en-US" smtClean="0"/>
              <a:t>6/9/2018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A315F6-D714-412C-B537-495ED4297C7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Slide Number Placeholder 7"/>
          <p:cNvSpPr>
            <a:spLocks noGrp="1"/>
          </p:cNvSpPr>
          <p:nvPr>
            <p:ph type="sldNum" sz="quarter" idx="12"/>
          </p:nvPr>
        </p:nvSpPr>
        <p:spPr>
          <a:xfrm>
            <a:off x="8558689" y="6675120"/>
            <a:ext cx="551783" cy="182880"/>
          </a:xfrm>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pPr algn="l"/>
            <a:r>
              <a:rPr lang="en-US" altLang="en-US" sz="900" dirty="0">
                <a:latin typeface="Verdana" pitchFamily="34" charset="0"/>
                <a:ea typeface="Verdana" pitchFamily="34" charset="0"/>
              </a:rPr>
              <a:t>4-</a:t>
            </a:r>
            <a:fld id="{93244FF7-0CB0-4B58-B7DD-D4F5BD511518}" type="slidenum">
              <a:rPr lang="en-US" altLang="en-US" sz="900" smtClean="0">
                <a:latin typeface="Verdana" pitchFamily="34" charset="0"/>
                <a:ea typeface="Verdana" pitchFamily="34" charset="0"/>
              </a:rPr>
              <a:pPr algn="l"/>
              <a:t>1</a:t>
            </a:fld>
            <a:endParaRPr lang="en-US" altLang="en-US" sz="900" dirty="0">
              <a:latin typeface="Verdana" pitchFamily="34" charset="0"/>
              <a:ea typeface="Verdana" pitchFamily="34" charset="0"/>
            </a:endParaRPr>
          </a:p>
        </p:txBody>
      </p:sp>
      <p:pic>
        <p:nvPicPr>
          <p:cNvPr id="3" name="Picture 2" descr="After strategic managers have scanned the natural, societal, and task environments and identified&#10;a number of likely external factors for their particular corporation, they may want to refine&#10;their analysis of these factors by using a form such as that given in Table 4–5.&#10;"/>
          <p:cNvPicPr>
            <a:picLocks noChangeAspect="1"/>
          </p:cNvPicPr>
          <p:nvPr/>
        </p:nvPicPr>
        <p:blipFill>
          <a:blip r:embed="rId3" cstate="print"/>
          <a:stretch>
            <a:fillRect/>
          </a:stretch>
        </p:blipFill>
        <p:spPr>
          <a:xfrm>
            <a:off x="1676400" y="838200"/>
            <a:ext cx="5963570" cy="5602142"/>
          </a:xfrm>
          <a:prstGeom prst="rect">
            <a:avLst/>
          </a:prstGeom>
        </p:spPr>
      </p:pic>
      <p:sp>
        <p:nvSpPr>
          <p:cNvPr id="4" name="Title 3"/>
          <p:cNvSpPr>
            <a:spLocks noGrp="1"/>
          </p:cNvSpPr>
          <p:nvPr>
            <p:ph type="title"/>
          </p:nvPr>
        </p:nvSpPr>
        <p:spPr>
          <a:xfrm>
            <a:off x="457200" y="304800"/>
            <a:ext cx="8229600" cy="533400"/>
          </a:xfrm>
        </p:spPr>
        <p:txBody>
          <a:bodyPr>
            <a:normAutofit fontScale="90000"/>
          </a:bodyPr>
          <a:lstStyle/>
          <a:p>
            <a:r>
              <a:rPr lang="en-US" sz="3200" dirty="0"/>
              <a:t>Table 4-5: Synthesis of External Factors—EFAS</a:t>
            </a:r>
          </a:p>
        </p:txBody>
      </p:sp>
    </p:spTree>
    <p:extLst>
      <p:ext uri="{BB962C8B-B14F-4D97-AF65-F5344CB8AC3E}">
        <p14:creationId xmlns:p14="http://schemas.microsoft.com/office/powerpoint/2010/main" xmlns="" val="1462692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lstStyle/>
          <a:p>
            <a:r>
              <a:rPr lang="en-US" sz="2800" dirty="0"/>
              <a:t>Table 5-2: Synthesis of Internal Factors (IFAS) </a:t>
            </a:r>
          </a:p>
        </p:txBody>
      </p:sp>
      <p:pic>
        <p:nvPicPr>
          <p:cNvPr id="5" name="Content Placeholder 4" descr="Table 5-2.JPG"/>
          <p:cNvPicPr>
            <a:picLocks noGrp="1" noChangeAspect="1"/>
          </p:cNvPicPr>
          <p:nvPr>
            <p:ph idx="1"/>
          </p:nvPr>
        </p:nvPicPr>
        <p:blipFill>
          <a:blip r:embed="rId3" cstate="print"/>
          <a:stretch>
            <a:fillRect/>
          </a:stretch>
        </p:blipFill>
        <p:spPr>
          <a:xfrm>
            <a:off x="1371600" y="838200"/>
            <a:ext cx="6719458" cy="5532438"/>
          </a:xfrm>
        </p:spPr>
      </p:pic>
      <p:sp>
        <p:nvSpPr>
          <p:cNvPr id="4" name="Slide Number Placeholder 3"/>
          <p:cNvSpPr>
            <a:spLocks noGrp="1"/>
          </p:cNvSpPr>
          <p:nvPr>
            <p:ph type="sldNum" sz="quarter" idx="12"/>
          </p:nvPr>
        </p:nvSpPr>
        <p:spPr/>
        <p:txBody>
          <a:bodyPr/>
          <a:lstStyle/>
          <a:p>
            <a:r>
              <a:rPr lang="en-US" dirty="0">
                <a:latin typeface="Verdana" pitchFamily="34" charset="0"/>
                <a:ea typeface="Verdana" pitchFamily="34" charset="0"/>
                <a:cs typeface="Verdana" pitchFamily="34" charset="0"/>
              </a:rPr>
              <a:t>5-</a:t>
            </a:r>
            <a:fld id="{200B2350-5261-4F5C-9DF5-EF0D264FC8D2}" type="slidenum">
              <a:rPr lang="en-US" smtClean="0">
                <a:latin typeface="Verdana" pitchFamily="34" charset="0"/>
                <a:ea typeface="Verdana" pitchFamily="34" charset="0"/>
                <a:cs typeface="Verdana" pitchFamily="34" charset="0"/>
              </a:rPr>
              <a:pPr/>
              <a:t>2</a:t>
            </a:fld>
            <a:endParaRPr lang="en-US"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1256028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TOWS Matrix</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3085886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body" sz="half" idx="1"/>
          </p:nvPr>
        </p:nvSpPr>
        <p:spPr>
          <a:xfrm>
            <a:off x="1485900" y="1143000"/>
            <a:ext cx="6229350" cy="4343400"/>
          </a:xfrm>
        </p:spPr>
        <p:txBody>
          <a:bodyPr>
            <a:normAutofit lnSpcReduction="10000"/>
          </a:bodyPr>
          <a:lstStyle/>
          <a:p>
            <a:pPr marL="609600" indent="-609600" algn="ctr">
              <a:lnSpc>
                <a:spcPct val="90000"/>
              </a:lnSpc>
              <a:buNone/>
            </a:pPr>
            <a:endParaRPr lang="en-US" altLang="en-US" sz="2400" u="sng">
              <a:latin typeface="Tahoma" panose="020B0604030504040204" pitchFamily="34" charset="0"/>
              <a:ea typeface="ＭＳ Ｐゴシック" panose="020B0600070205080204" pitchFamily="34" charset="-128"/>
            </a:endParaRPr>
          </a:p>
          <a:p>
            <a:pPr marL="609600" indent="-609600" algn="ctr">
              <a:lnSpc>
                <a:spcPct val="90000"/>
              </a:lnSpc>
              <a:buNone/>
            </a:pPr>
            <a:r>
              <a:rPr lang="en-US" altLang="en-US" sz="2800" u="sng">
                <a:latin typeface="Tahoma" panose="020B0604030504040204" pitchFamily="34" charset="0"/>
                <a:ea typeface="ＭＳ Ｐゴシック" panose="020B0600070205080204" pitchFamily="34" charset="-128"/>
              </a:rPr>
              <a:t>TOWS Matrix-</a:t>
            </a:r>
            <a:r>
              <a:rPr lang="en-US" altLang="en-US" sz="2400">
                <a:latin typeface="Tahoma" panose="020B0604030504040204" pitchFamily="34" charset="0"/>
                <a:ea typeface="ＭＳ Ｐゴシック" panose="020B0600070205080204" pitchFamily="34" charset="-128"/>
              </a:rPr>
              <a:t> illustrates how the external opportunities and threats can be matched with internal strengths and weaknesses to result in 4 possible strategic alternatives</a:t>
            </a:r>
          </a:p>
          <a:p>
            <a:pPr marL="609600" indent="-609600" algn="ctr">
              <a:lnSpc>
                <a:spcPct val="90000"/>
              </a:lnSpc>
              <a:buNone/>
            </a:pPr>
            <a:endParaRPr lang="en-US" altLang="en-US" sz="2400">
              <a:latin typeface="Tahoma" panose="020B0604030504040204" pitchFamily="34" charset="0"/>
              <a:ea typeface="ＭＳ Ｐゴシック" panose="020B0600070205080204" pitchFamily="34" charset="-128"/>
            </a:endParaRPr>
          </a:p>
          <a:p>
            <a:pPr marL="609600" indent="-609600">
              <a:lnSpc>
                <a:spcPct val="90000"/>
              </a:lnSpc>
            </a:pPr>
            <a:r>
              <a:rPr lang="en-US" altLang="en-US" sz="2400">
                <a:latin typeface="Tahoma" panose="020B0604030504040204" pitchFamily="34" charset="0"/>
                <a:ea typeface="ＭＳ Ｐゴシック" panose="020B0600070205080204" pitchFamily="34" charset="-128"/>
              </a:rPr>
              <a:t>Provides a means to brainstorm alternative strategies</a:t>
            </a:r>
          </a:p>
          <a:p>
            <a:pPr marL="609600" indent="-609600">
              <a:lnSpc>
                <a:spcPct val="90000"/>
              </a:lnSpc>
            </a:pPr>
            <a:r>
              <a:rPr lang="en-US" altLang="en-US" sz="2400">
                <a:latin typeface="Tahoma" panose="020B0604030504040204" pitchFamily="34" charset="0"/>
                <a:ea typeface="ＭＳ Ｐゴシック" panose="020B0600070205080204" pitchFamily="34" charset="-128"/>
              </a:rPr>
              <a:t>Forces managers to create various kinds of growth and retrenchment strategies</a:t>
            </a:r>
          </a:p>
          <a:p>
            <a:pPr marL="609600" indent="-609600">
              <a:lnSpc>
                <a:spcPct val="90000"/>
              </a:lnSpc>
            </a:pPr>
            <a:r>
              <a:rPr lang="en-US" altLang="en-US" sz="2400">
                <a:latin typeface="Tahoma" panose="020B0604030504040204" pitchFamily="34" charset="0"/>
                <a:ea typeface="ＭＳ Ｐゴシック" panose="020B0600070205080204" pitchFamily="34" charset="-128"/>
              </a:rPr>
              <a:t>Used to generate corporate as well as business strategies</a:t>
            </a:r>
          </a:p>
        </p:txBody>
      </p:sp>
      <p:sp>
        <p:nvSpPr>
          <p:cNvPr id="2" name="Content Placeholder 1"/>
          <p:cNvSpPr>
            <a:spLocks noGrp="1"/>
          </p:cNvSpPr>
          <p:nvPr>
            <p:ph sz="quarter" idx="2"/>
          </p:nvPr>
        </p:nvSpPr>
        <p:spPr/>
        <p:txBody>
          <a:bodyPr/>
          <a:lstStyle/>
          <a:p>
            <a:endParaRPr lang="en-US"/>
          </a:p>
        </p:txBody>
      </p:sp>
      <p:sp>
        <p:nvSpPr>
          <p:cNvPr id="12290" name="Date Placeholder 5"/>
          <p:cNvSpPr>
            <a:spLocks noGrp="1"/>
          </p:cNvSpPr>
          <p:nvPr>
            <p:ph type="dt" sz="half"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a:p>
            <a:pPr eaLnBrk="1" hangingPunct="1"/>
            <a:r>
              <a:rPr lang="en-US" altLang="en-US"/>
              <a:t>Prentice Hall, Inc. </a:t>
            </a:r>
            <a:r>
              <a:rPr lang="en-US" altLang="en-US">
                <a:cs typeface="Arial" panose="020B0604020202020204" pitchFamily="34" charset="0"/>
              </a:rPr>
              <a:t>©</a:t>
            </a:r>
            <a:r>
              <a:rPr lang="en-US" altLang="en-US"/>
              <a:t>2012</a:t>
            </a:r>
          </a:p>
        </p:txBody>
      </p:sp>
      <p:sp>
        <p:nvSpPr>
          <p:cNvPr id="12291" name="Slide Number Placeholder 7"/>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a:p>
            <a:pPr eaLnBrk="1" hangingPunct="1"/>
            <a:r>
              <a:rPr lang="en-US" altLang="en-US"/>
              <a:t>6-</a:t>
            </a:r>
            <a:fld id="{8FCE1E28-436C-43F2-ACCE-16FDA94A5417}" type="slidenum">
              <a:rPr lang="en-US" altLang="en-US"/>
              <a:pPr eaLnBrk="1" hangingPunct="1"/>
              <a:t>4</a:t>
            </a:fld>
            <a:endParaRPr lang="en-US" altLang="en-US"/>
          </a:p>
        </p:txBody>
      </p:sp>
      <p:sp>
        <p:nvSpPr>
          <p:cNvPr id="12294" name="Line 3"/>
          <p:cNvSpPr>
            <a:spLocks noChangeShapeType="1"/>
          </p:cNvSpPr>
          <p:nvPr/>
        </p:nvSpPr>
        <p:spPr bwMode="auto">
          <a:xfrm>
            <a:off x="1828800" y="6096000"/>
            <a:ext cx="5829300" cy="0"/>
          </a:xfrm>
          <a:prstGeom prst="line">
            <a:avLst/>
          </a:prstGeom>
          <a:noFill/>
          <a:ln w="9525">
            <a:solidFill>
              <a:srgbClr val="00CCFF"/>
            </a:solidFill>
            <a:round/>
            <a:headEn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2879209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
          </p:nvPr>
        </p:nvSpPr>
        <p:spPr/>
        <p:txBody>
          <a:bodyPr/>
          <a:lstStyle/>
          <a:p>
            <a:endParaRPr lang="en-US"/>
          </a:p>
        </p:txBody>
      </p:sp>
      <p:pic>
        <p:nvPicPr>
          <p:cNvPr id="13318" name="Picture 5"/>
          <p:cNvPicPr>
            <a:picLocks noGrp="1" noChangeAspect="1" noChangeArrowheads="1"/>
          </p:cNvPicPr>
          <p:nvPr>
            <p:ph sz="quarter" idx="3"/>
          </p:nvPr>
        </p:nvPicPr>
        <p:blipFill>
          <a:blip r:embed="rId3" cstate="print">
            <a:extLst>
              <a:ext uri="{28A0092B-C50C-407E-A947-70E740481C1C}">
                <a14:useLocalDpi xmlns:a14="http://schemas.microsoft.com/office/drawing/2010/main" xmlns="" val="0"/>
              </a:ext>
            </a:extLst>
          </a:blip>
          <a:srcRect/>
          <a:stretch>
            <a:fillRect/>
          </a:stretch>
        </p:blipFill>
        <p:spPr>
          <a:xfrm>
            <a:off x="1143000" y="1525590"/>
            <a:ext cx="6629400" cy="4376737"/>
          </a:xfrm>
          <a:noFill/>
        </p:spPr>
      </p:pic>
      <p:sp>
        <p:nvSpPr>
          <p:cNvPr id="13314" name="Date Placeholder 5"/>
          <p:cNvSpPr>
            <a:spLocks noGrp="1"/>
          </p:cNvSpPr>
          <p:nvPr>
            <p:ph type="dt" sz="half"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a:p>
            <a:pPr eaLnBrk="1" hangingPunct="1"/>
            <a:r>
              <a:rPr lang="en-US" altLang="en-US"/>
              <a:t>Prentice Hall, Inc. </a:t>
            </a:r>
            <a:r>
              <a:rPr lang="en-US" altLang="en-US">
                <a:cs typeface="Arial" panose="020B0604020202020204" pitchFamily="34" charset="0"/>
              </a:rPr>
              <a:t>©</a:t>
            </a:r>
            <a:r>
              <a:rPr lang="en-US" altLang="en-US"/>
              <a:t>2012</a:t>
            </a:r>
          </a:p>
        </p:txBody>
      </p:sp>
      <p:sp>
        <p:nvSpPr>
          <p:cNvPr id="13315" name="Slide Number Placeholder 7"/>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a:p>
            <a:pPr eaLnBrk="1" hangingPunct="1"/>
            <a:r>
              <a:rPr lang="en-US" altLang="en-US"/>
              <a:t>6-</a:t>
            </a:r>
            <a:fld id="{25D35E3D-D515-423F-B143-7CA952AB723A}" type="slidenum">
              <a:rPr lang="en-US" altLang="en-US"/>
              <a:pPr eaLnBrk="1" hangingPunct="1"/>
              <a:t>5</a:t>
            </a:fld>
            <a:endParaRPr lang="en-US" altLang="en-US"/>
          </a:p>
        </p:txBody>
      </p:sp>
      <p:sp>
        <p:nvSpPr>
          <p:cNvPr id="13317" name="Line 4"/>
          <p:cNvSpPr>
            <a:spLocks noChangeShapeType="1"/>
          </p:cNvSpPr>
          <p:nvPr/>
        </p:nvSpPr>
        <p:spPr bwMode="auto">
          <a:xfrm>
            <a:off x="1828800" y="6096000"/>
            <a:ext cx="5829300" cy="0"/>
          </a:xfrm>
          <a:prstGeom prst="line">
            <a:avLst/>
          </a:prstGeom>
          <a:noFill/>
          <a:ln w="9525">
            <a:solidFill>
              <a:srgbClr val="00CCFF"/>
            </a:solidFill>
            <a:round/>
            <a:headEn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3404722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237</Words>
  <Application>Microsoft Office PowerPoint</Application>
  <PresentationFormat>On-screen Show (4:3)</PresentationFormat>
  <Paragraphs>24</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Table 4-5: Synthesis of External Factors—EFAS</vt:lpstr>
      <vt:lpstr>Table 5-2: Synthesis of Internal Factors (IFAS) </vt:lpstr>
      <vt:lpstr>TOWS Matrix</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 4-5: Synthesis of External Factors—EFAS</dc:title>
  <dc:creator>Ali</dc:creator>
  <cp:lastModifiedBy>Ali</cp:lastModifiedBy>
  <cp:revision>1</cp:revision>
  <dcterms:created xsi:type="dcterms:W3CDTF">2018-06-09T16:44:18Z</dcterms:created>
  <dcterms:modified xsi:type="dcterms:W3CDTF">2018-06-09T16:54:20Z</dcterms:modified>
</cp:coreProperties>
</file>